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(MS)" panose="020B0604020202020204" charset="0"/>
      <p:regular r:id="rId10"/>
    </p:embeddedFont>
    <p:embeddedFont>
      <p:font typeface="Calibri (MS)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22A3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-1425443"/>
            <a:ext cx="10287041" cy="10287000"/>
            <a:chOff x="0" y="0"/>
            <a:chExt cx="6350025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2198351" y="1028700"/>
            <a:ext cx="5060949" cy="1346202"/>
            <a:chOff x="0" y="0"/>
            <a:chExt cx="7195133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95133" cy="1913890"/>
            </a:xfrm>
            <a:custGeom>
              <a:avLst/>
              <a:gdLst/>
              <a:ahLst/>
              <a:cxnLst/>
              <a:rect l="l" t="t" r="r" b="b"/>
              <a:pathLst>
                <a:path w="7195133" h="1913890">
                  <a:moveTo>
                    <a:pt x="707067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70672" y="0"/>
                  </a:lnTo>
                  <a:cubicBezTo>
                    <a:pt x="7139253" y="0"/>
                    <a:pt x="7195133" y="55880"/>
                    <a:pt x="7195133" y="124460"/>
                  </a:cubicBezTo>
                  <a:lnTo>
                    <a:pt x="7195133" y="1789430"/>
                  </a:lnTo>
                  <a:cubicBezTo>
                    <a:pt x="7195133" y="1858010"/>
                    <a:pt x="7139253" y="1913890"/>
                    <a:pt x="7070672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55323" y="1276216"/>
            <a:ext cx="774435" cy="77443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5062">
            <a:off x="6917260" y="1696812"/>
            <a:ext cx="6775169" cy="0"/>
          </a:xfrm>
          <a:prstGeom prst="line">
            <a:avLst/>
          </a:prstGeom>
          <a:ln w="47625" cap="rnd">
            <a:solidFill>
              <a:srgbClr val="EDB4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-199002" y="8861557"/>
            <a:ext cx="7434790" cy="1952277"/>
            <a:chOff x="0" y="0"/>
            <a:chExt cx="2514978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14979" cy="660400"/>
            </a:xfrm>
            <a:custGeom>
              <a:avLst/>
              <a:gdLst/>
              <a:ahLst/>
              <a:cxnLst/>
              <a:rect l="l" t="t" r="r" b="b"/>
              <a:pathLst>
                <a:path w="2514979" h="660400">
                  <a:moveTo>
                    <a:pt x="23905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90519" y="0"/>
                  </a:lnTo>
                  <a:cubicBezTo>
                    <a:pt x="2459099" y="0"/>
                    <a:pt x="2514979" y="55880"/>
                    <a:pt x="2514979" y="124460"/>
                  </a:cubicBezTo>
                  <a:lnTo>
                    <a:pt x="2514979" y="535940"/>
                  </a:lnTo>
                  <a:cubicBezTo>
                    <a:pt x="2514979" y="604520"/>
                    <a:pt x="2459099" y="660400"/>
                    <a:pt x="239051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917271" y="8861557"/>
            <a:ext cx="11370729" cy="1425443"/>
            <a:chOff x="0" y="0"/>
            <a:chExt cx="9539733" cy="1195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39733" cy="1195908"/>
            </a:xfrm>
            <a:custGeom>
              <a:avLst/>
              <a:gdLst/>
              <a:ahLst/>
              <a:cxnLst/>
              <a:rect l="l" t="t" r="r" b="b"/>
              <a:pathLst>
                <a:path w="9539733" h="1195908">
                  <a:moveTo>
                    <a:pt x="0" y="0"/>
                  </a:moveTo>
                  <a:lnTo>
                    <a:pt x="9539733" y="0"/>
                  </a:lnTo>
                  <a:lnTo>
                    <a:pt x="9539733" y="1195908"/>
                  </a:lnTo>
                  <a:lnTo>
                    <a:pt x="0" y="1195908"/>
                  </a:lnTo>
                  <a:close/>
                </a:path>
              </a:pathLst>
            </a:custGeom>
            <a:solidFill>
              <a:srgbClr val="EDB42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41" cy="8861557"/>
            <a:chOff x="0" y="0"/>
            <a:chExt cx="13716055" cy="1181540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11256" r="11256"/>
            <a:stretch>
              <a:fillRect/>
            </a:stretch>
          </p:blipFill>
          <p:spPr>
            <a:xfrm>
              <a:off x="0" y="0"/>
              <a:ext cx="13716055" cy="1181540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7597738" y="2974618"/>
            <a:ext cx="9661562" cy="8195292"/>
            <a:chOff x="0" y="0"/>
            <a:chExt cx="3268232" cy="27722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68232" cy="2772235"/>
            </a:xfrm>
            <a:custGeom>
              <a:avLst/>
              <a:gdLst/>
              <a:ahLst/>
              <a:cxnLst/>
              <a:rect l="l" t="t" r="r" b="b"/>
              <a:pathLst>
                <a:path w="3268232" h="2772235">
                  <a:moveTo>
                    <a:pt x="3143772" y="2772234"/>
                  </a:moveTo>
                  <a:lnTo>
                    <a:pt x="124460" y="2772234"/>
                  </a:lnTo>
                  <a:cubicBezTo>
                    <a:pt x="55880" y="2772234"/>
                    <a:pt x="0" y="2716355"/>
                    <a:pt x="0" y="264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3772" y="0"/>
                  </a:lnTo>
                  <a:cubicBezTo>
                    <a:pt x="3212352" y="0"/>
                    <a:pt x="3268232" y="55880"/>
                    <a:pt x="3268232" y="124460"/>
                  </a:cubicBezTo>
                  <a:lnTo>
                    <a:pt x="3268232" y="2647775"/>
                  </a:lnTo>
                  <a:cubicBezTo>
                    <a:pt x="3268232" y="2716355"/>
                    <a:pt x="3212352" y="2772235"/>
                    <a:pt x="3143772" y="2772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6760459" y="3899333"/>
            <a:ext cx="940240" cy="917422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41660" y="8267700"/>
            <a:ext cx="1028700" cy="1198697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2032174" y="5765921"/>
            <a:ext cx="1140923" cy="6780"/>
          </a:xfrm>
          <a:prstGeom prst="line">
            <a:avLst/>
          </a:prstGeom>
          <a:ln w="4762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 dirty="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71117" y="4096331"/>
            <a:ext cx="566593" cy="55320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823388" y="6210300"/>
            <a:ext cx="721026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75"/>
              </a:lnSpc>
            </a:pPr>
            <a:r>
              <a:rPr lang="he-IL" sz="3399" dirty="0">
                <a:solidFill>
                  <a:srgbClr val="16323E"/>
                </a:solidFill>
                <a:cs typeface="Calibri (MS)"/>
              </a:rPr>
              <a:t>יום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שני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/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י"ד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אייר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תשפ"א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/ 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en-US" sz="3399" b="1" dirty="0">
                <a:solidFill>
                  <a:srgbClr val="16323E"/>
                </a:solidFill>
                <a:cs typeface="Calibri (MS) Bold"/>
              </a:rPr>
              <a:t>26.04.2021</a:t>
            </a:r>
          </a:p>
          <a:p>
            <a:pPr algn="ctr" rtl="1">
              <a:lnSpc>
                <a:spcPts val="3875"/>
              </a:lnSpc>
            </a:pPr>
            <a:r>
              <a:rPr lang="he-IL" sz="3399" dirty="0">
                <a:solidFill>
                  <a:srgbClr val="16323E"/>
                </a:solidFill>
                <a:cs typeface="Calibri (MS) Bold"/>
              </a:rPr>
              <a:t>בין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השעות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latin typeface="Calibri (MS) Bold"/>
                <a:cs typeface="Calibri (MS) Bold"/>
              </a:rPr>
              <a:t>11:00 ל- 13:00</a:t>
            </a:r>
            <a:endParaRPr lang="en-US" sz="3399" dirty="0">
              <a:solidFill>
                <a:srgbClr val="16323E"/>
              </a:solidFill>
              <a:latin typeface="Calibri (MS) Bold"/>
            </a:endParaRPr>
          </a:p>
          <a:p>
            <a:pPr algn="ctr" rtl="1">
              <a:lnSpc>
                <a:spcPts val="3875"/>
              </a:lnSpc>
            </a:pPr>
            <a:r>
              <a:rPr lang="en-US" sz="3399" dirty="0">
                <a:solidFill>
                  <a:srgbClr val="16323E"/>
                </a:solidFill>
                <a:cs typeface="Calibri (MS) Bold"/>
              </a:rPr>
              <a:t>ב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'קליקה', חצור</a:t>
            </a:r>
            <a:r>
              <a:rPr lang="en-US" sz="3399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399" dirty="0">
                <a:solidFill>
                  <a:srgbClr val="16323E"/>
                </a:solidFill>
                <a:cs typeface="Calibri (MS) Bold"/>
              </a:rPr>
              <a:t>הגלילית</a:t>
            </a:r>
            <a:endParaRPr lang="en-US" sz="3399" dirty="0">
              <a:solidFill>
                <a:srgbClr val="16323E"/>
              </a:solidFill>
              <a:cs typeface="Calibri (MS) 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6764000" y="6515100"/>
            <a:ext cx="940240" cy="917422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DB425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59667" y="6640044"/>
            <a:ext cx="541823" cy="602026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2313149" y="1077768"/>
            <a:ext cx="3774014" cy="122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120"/>
              </a:lnSpc>
            </a:pPr>
            <a:r>
              <a:rPr lang="en-US" sz="2600" dirty="0">
                <a:solidFill>
                  <a:srgbClr val="FFFFFF"/>
                </a:solidFill>
                <a:cs typeface="Calibri (MS) Bold"/>
              </a:rPr>
              <a:t>שירות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התעסוקה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, קרן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רש"י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מועצה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מקומית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חצור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 </a:t>
            </a:r>
            <a:r>
              <a:rPr lang="he-IL" sz="2600" dirty="0">
                <a:solidFill>
                  <a:srgbClr val="FFFFFF"/>
                </a:solidFill>
                <a:cs typeface="Calibri (MS) Bold"/>
              </a:rPr>
              <a:t>הגלילית</a:t>
            </a:r>
            <a:r>
              <a:rPr lang="en-US" sz="2600" dirty="0">
                <a:solidFill>
                  <a:srgbClr val="FFFFFF"/>
                </a:solidFill>
                <a:cs typeface="Calibri (MS) Bold"/>
              </a:rPr>
              <a:t> </a:t>
            </a:r>
            <a:r>
              <a:rPr lang="he-IL" sz="2600" dirty="0">
                <a:solidFill>
                  <a:srgbClr val="16323E"/>
                </a:solidFill>
                <a:cs typeface="Calibri (MS) Bold"/>
              </a:rPr>
              <a:t>מזמינים</a:t>
            </a:r>
            <a:r>
              <a:rPr lang="en-US" sz="26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2600">
                <a:solidFill>
                  <a:srgbClr val="16323E"/>
                </a:solidFill>
                <a:cs typeface="Calibri (MS) Bold"/>
              </a:rPr>
              <a:t>אותך</a:t>
            </a:r>
            <a:endParaRPr lang="en-US" sz="2600" dirty="0">
              <a:solidFill>
                <a:srgbClr val="16323E"/>
              </a:solidFill>
              <a:cs typeface="Calibri (MS)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001631" y="3398390"/>
            <a:ext cx="720200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he-IL" sz="4200" dirty="0">
                <a:solidFill>
                  <a:srgbClr val="16323E"/>
                </a:solidFill>
                <a:cs typeface="Calibri (MS) Bold"/>
              </a:rPr>
              <a:t>פורום יישובי</a:t>
            </a:r>
            <a:r>
              <a:rPr lang="en-US" sz="4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4200" dirty="0">
                <a:solidFill>
                  <a:srgbClr val="16323E"/>
                </a:solidFill>
                <a:cs typeface="Calibri (MS) Bold"/>
              </a:rPr>
              <a:t>לקידום</a:t>
            </a:r>
            <a:r>
              <a:rPr lang="en-US" sz="4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4200" dirty="0">
                <a:solidFill>
                  <a:srgbClr val="16323E"/>
                </a:solidFill>
                <a:cs typeface="Calibri (MS) Bold"/>
              </a:rPr>
              <a:t>תעסוקתי</a:t>
            </a:r>
            <a:endParaRPr lang="en-US" sz="4200" dirty="0">
              <a:solidFill>
                <a:srgbClr val="16323E"/>
              </a:solidFill>
              <a:cs typeface="Calibri (MS) Bold"/>
            </a:endParaRPr>
          </a:p>
          <a:p>
            <a:pPr>
              <a:lnSpc>
                <a:spcPts val="5040"/>
              </a:lnSpc>
            </a:pPr>
            <a:endParaRPr lang="en-US" sz="4200" dirty="0">
              <a:solidFill>
                <a:srgbClr val="16323E"/>
              </a:solidFill>
              <a:cs typeface="Calibri (MS)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467600" y="4132456"/>
            <a:ext cx="8750354" cy="103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079"/>
              </a:lnSpc>
            </a:pPr>
            <a:r>
              <a:rPr lang="he-IL" sz="3200" dirty="0">
                <a:solidFill>
                  <a:srgbClr val="16323E"/>
                </a:solidFill>
                <a:cs typeface="Calibri (MS) Bold"/>
              </a:rPr>
              <a:t>בהשתתפות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מנכ"ל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המועצה, מר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שגב עייש</a:t>
            </a:r>
            <a:endParaRPr lang="en-US" sz="3200" dirty="0">
              <a:solidFill>
                <a:srgbClr val="16323E"/>
              </a:solidFill>
              <a:cs typeface="Calibri (MS) Bold"/>
            </a:endParaRPr>
          </a:p>
          <a:p>
            <a:pPr algn="r" rtl="1">
              <a:lnSpc>
                <a:spcPts val="4079"/>
              </a:lnSpc>
            </a:pPr>
            <a:r>
              <a:rPr lang="en-US" sz="3200" dirty="0">
                <a:solidFill>
                  <a:srgbClr val="16323E"/>
                </a:solidFill>
                <a:cs typeface="Calibri (MS) Bold"/>
              </a:rPr>
              <a:t>מנהל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מחוז צפון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ב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שירות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ה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תעסוקה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,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מר</a:t>
            </a:r>
            <a:r>
              <a:rPr lang="en-US" sz="3200" dirty="0">
                <a:solidFill>
                  <a:srgbClr val="16323E"/>
                </a:solidFill>
                <a:cs typeface="Calibri (MS) Bold"/>
              </a:rPr>
              <a:t> משה </a:t>
            </a:r>
            <a:r>
              <a:rPr lang="he-IL" sz="3200" dirty="0">
                <a:solidFill>
                  <a:srgbClr val="16323E"/>
                </a:solidFill>
                <a:cs typeface="Calibri (MS) Bold"/>
              </a:rPr>
              <a:t>ניסים</a:t>
            </a:r>
            <a:endParaRPr lang="en-US" sz="3200" dirty="0">
              <a:solidFill>
                <a:srgbClr val="16323E"/>
              </a:solidFill>
              <a:cs typeface="Calibri (MS)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41201" y="8159160"/>
            <a:ext cx="585666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19"/>
              </a:lnSpc>
            </a:pPr>
            <a:r>
              <a:rPr lang="he-IL" sz="3000" dirty="0">
                <a:solidFill>
                  <a:srgbClr val="16323E"/>
                </a:solidFill>
                <a:cs typeface="Calibri (MS)"/>
              </a:rPr>
              <a:t>מצפים</a:t>
            </a:r>
            <a:r>
              <a:rPr lang="en-US" sz="3000" dirty="0">
                <a:solidFill>
                  <a:srgbClr val="16323E"/>
                </a:solidFill>
                <a:cs typeface="Calibri (MS)"/>
              </a:rPr>
              <a:t> </a:t>
            </a:r>
            <a:r>
              <a:rPr lang="he-IL" sz="3000" dirty="0">
                <a:solidFill>
                  <a:srgbClr val="16323E"/>
                </a:solidFill>
                <a:cs typeface="Calibri (MS)"/>
              </a:rPr>
              <a:t>לראותך</a:t>
            </a:r>
            <a:r>
              <a:rPr lang="en-US" sz="3000" dirty="0">
                <a:solidFill>
                  <a:srgbClr val="16323E"/>
                </a:solidFill>
                <a:cs typeface="Calibri (MS)"/>
              </a:rPr>
              <a:t>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92460" y="8788822"/>
            <a:ext cx="3067999" cy="126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 Bold"/>
              </a:rPr>
              <a:t>צחי קראוס</a:t>
            </a:r>
          </a:p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מנהל שירות התעסוקה,</a:t>
            </a:r>
          </a:p>
          <a:p>
            <a:pPr algn="ctr" rtl="1">
              <a:lnSpc>
                <a:spcPts val="3191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חצור הגלילית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33847" y="8813932"/>
            <a:ext cx="2414708" cy="126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 Bold"/>
              </a:rPr>
              <a:t>שירה ינאי</a:t>
            </a:r>
          </a:p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רכזת צפון, </a:t>
            </a:r>
          </a:p>
          <a:p>
            <a:pPr algn="ctr" rtl="1">
              <a:lnSpc>
                <a:spcPts val="3191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מיזם WORKIT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90137" y="8788822"/>
            <a:ext cx="2414708" cy="126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 Bold"/>
              </a:rPr>
              <a:t>לינוי חן שטרית</a:t>
            </a:r>
          </a:p>
          <a:p>
            <a:pPr algn="ctr" rtl="1">
              <a:lnSpc>
                <a:spcPts val="3189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מנהלת קליקה,</a:t>
            </a:r>
          </a:p>
          <a:p>
            <a:pPr algn="ctr" rtl="1">
              <a:lnSpc>
                <a:spcPts val="3191"/>
              </a:lnSpc>
            </a:pPr>
            <a:r>
              <a:rPr lang="en-US" sz="2799">
                <a:solidFill>
                  <a:srgbClr val="16323E"/>
                </a:solidFill>
                <a:cs typeface="Calibri (MS)"/>
              </a:rPr>
              <a:t>חצור הגלילית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825150" y="9248775"/>
            <a:ext cx="2677318" cy="95825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550781" y="9593909"/>
            <a:ext cx="939206" cy="48056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689716" y="9749927"/>
            <a:ext cx="951330" cy="32454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34803" y="9611140"/>
            <a:ext cx="1360206" cy="50638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770099" y="2000004"/>
            <a:ext cx="1028700" cy="1198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158DAB241038F4DA9613DE30E29BB25" ma:contentTypeVersion="505" ma:contentTypeDescription="צור מסמך חדש." ma:contentTypeScope="" ma:versionID="7088d264174d0ced29d1fe7f17c3aaad">
  <xsd:schema xmlns:xsd="http://www.w3.org/2001/XMLSchema" xmlns:xs="http://www.w3.org/2001/XMLSchema" xmlns:p="http://schemas.microsoft.com/office/2006/metadata/properties" xmlns:ns2="3a58bda7-a7d4-4686-8b99-1b238301edc0" xmlns:ns3="14765393-ebad-4303-92ad-443ef4e23a6c" xmlns:ns4="61f91983-d690-4143-9944-00acd02a5eb3" xmlns:ns5="499a1c60-c001-4b02-9875-965dfa8349e1" targetNamespace="http://schemas.microsoft.com/office/2006/metadata/properties" ma:root="true" ma:fieldsID="dedf14eeacf901aa5dfa7b26917348d9" ns2:_="" ns3:_="" ns4:_="" ns5:_="">
    <xsd:import namespace="3a58bda7-a7d4-4686-8b99-1b238301edc0"/>
    <xsd:import namespace="14765393-ebad-4303-92ad-443ef4e23a6c"/>
    <xsd:import namespace="61f91983-d690-4143-9944-00acd02a5eb3"/>
    <xsd:import namespace="499a1c60-c001-4b02-9875-965dfa8349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5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bda7-a7d4-4686-8b99-1b238301ed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65393-ebad-4303-92ad-443ef4e23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תגיות תמונה" ma:readOnly="false" ma:fieldId="{5cf76f15-5ced-4ddc-b409-7134ff3c332f}" ma:taxonomyMulti="true" ma:sspId="cfeae69b-4a01-4525-908a-125efdb01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91983-d690-4143-9944-00acd02a5e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a1c60-c001-4b02-9875-965dfa8349e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f67a730-faa7-450a-bae7-ef4c1991ca1a}" ma:internalName="TaxCatchAll" ma:showField="CatchAllData" ma:web="3a58bda7-a7d4-4686-8b99-1b238301e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9a1c60-c001-4b02-9875-965dfa8349e1" xsi:nil="true"/>
    <lcf76f155ced4ddcb4097134ff3c332f xmlns="14765393-ebad-4303-92ad-443ef4e23a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6A31FC-5964-4809-A839-3FAA43268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86971-EE7D-4E3F-A032-5146AABD81D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8AF847E-EA35-47E9-A876-65C57DB41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8bda7-a7d4-4686-8b99-1b238301edc0"/>
    <ds:schemaRef ds:uri="14765393-ebad-4303-92ad-443ef4e23a6c"/>
    <ds:schemaRef ds:uri="61f91983-d690-4143-9944-00acd02a5eb3"/>
    <ds:schemaRef ds:uri="499a1c60-c001-4b02-9875-965dfa834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308F65-D63E-4AF3-9885-EE8EDD87BCE0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77</Words>
  <Application>Microsoft Office PowerPoint</Application>
  <PresentationFormat>מותאם אישית</PresentationFormat>
  <Paragraphs>17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Calibri (MS) Bold</vt:lpstr>
      <vt:lpstr>Calibri (MS)</vt:lpstr>
      <vt:lpstr>Calibri</vt:lpstr>
      <vt:lpstr>Arial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Ronit Hargas</dc:creator>
  <cp:lastModifiedBy>Ronit Hargas</cp:lastModifiedBy>
  <cp:revision>5</cp:revision>
  <dcterms:created xsi:type="dcterms:W3CDTF">2006-08-16T00:00:00Z</dcterms:created>
  <dcterms:modified xsi:type="dcterms:W3CDTF">2023-04-24T10:21:39Z</dcterms:modified>
  <dc:identifier>DAFgbsCRdaM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612300</vt:r8>
  </property>
  <property fmtid="{D5CDD505-2E9C-101B-9397-08002B2CF9AE}" pid="3" name="MediaServiceImageTags">
    <vt:lpwstr/>
  </property>
  <property fmtid="{D5CDD505-2E9C-101B-9397-08002B2CF9AE}" pid="4" name="ContentTypeId">
    <vt:lpwstr>0x0101007158DAB241038F4DA9613DE30E29BB25</vt:lpwstr>
  </property>
</Properties>
</file>